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9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E5D3A-27E5-4259-82FE-CA32D61C0BF4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9927E-FF32-4168-9A16-32238FE57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4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77">
              <a:defRPr/>
            </a:pPr>
            <a:r>
              <a:rPr lang="en-US" dirty="0">
                <a:solidFill>
                  <a:srgbClr val="0066CC"/>
                </a:solidFill>
                <a:cs typeface="Arial" panose="020B0604020202020204" pitchFamily="34" charset="0"/>
              </a:rPr>
              <a:t>Approved 7/18/22</a:t>
            </a:r>
            <a:r>
              <a:rPr lang="en-US" sz="1200" dirty="0">
                <a:solidFill>
                  <a:srgbClr val="0066CC"/>
                </a:solidFill>
                <a:cs typeface="Arial" panose="020B0604020202020204" pitchFamily="34" charset="0"/>
              </a:rPr>
              <a:t> (by JL)</a:t>
            </a:r>
          </a:p>
          <a:p>
            <a:pPr defTabSz="933277">
              <a:defRPr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EMI Team – Johanna Hauki (was Therese Bellar), Debb Bastian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Content</a:t>
            </a:r>
            <a:r>
              <a:rPr lang="en-US" baseline="0" dirty="0">
                <a:solidFill>
                  <a:schemeClr val="tx1"/>
                </a:solidFill>
                <a:cs typeface="Arial" panose="020B0604020202020204" pitchFamily="34" charset="0"/>
              </a:rPr>
              <a:t> confirmed by Jessica LeBeau, Bill Manganaro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Obesity-Related Chronic Disease Prevention</a:t>
            </a:r>
          </a:p>
          <a:p>
            <a:endParaRPr lang="en-US" dirty="0"/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Digitally</a:t>
            </a:r>
            <a:r>
              <a:rPr lang="en-US" sz="1200" dirty="0"/>
              <a:t> delivered, evidence-based behavioral modification program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Personal health coach for one-on-one guidance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Weekly, interactive online lessons to educate and inspire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Wireless scale uploads weigh-ins to a private portal and viewable by your personal coach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Small, private group of participants for support</a:t>
            </a:r>
          </a:p>
          <a:p>
            <a:pPr marL="171450" indent="-1714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spcAft>
                <a:spcPts val="1200"/>
              </a:spcAft>
              <a:buClr>
                <a:schemeClr val="tx2"/>
              </a:buClr>
            </a:pPr>
            <a:r>
              <a:rPr lang="en-US" b="1" dirty="0"/>
              <a:t>Hypertension Management</a:t>
            </a:r>
            <a:endParaRPr lang="en-US" sz="1200" b="1" dirty="0"/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Twelve months of interactive courses plus ongoing support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Proactive coaching guidance throughout the program and remote monitoring of blood pressure values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Hypertension-specific grouping creates safe space where participants can provide social support to one another </a:t>
            </a:r>
          </a:p>
          <a:p>
            <a:pPr marL="171450" indent="-1714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50030-D427-4D2C-AB9A-8FAAB784D6E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9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5685-7AD6-6D09-064F-C4654B449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D70F2-AE65-A774-6409-D7804C19B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5D62E-8B44-752B-39AB-8FAB2635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D3F1-19BF-4274-84B2-F4C2A6FD3EBC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64546-0E6D-6C62-DBFB-93D95616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61C53-9B85-6AAA-0328-0F4FBE6A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A2B5-CA23-4347-9525-EFBFA299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7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7A189-634C-6DEC-A8CC-5DFA903B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94AF9-EA3A-028C-4BDD-B3B099EFB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D5BF8-F0FE-E329-31C3-FAEB6E4A9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D3F1-19BF-4274-84B2-F4C2A6FD3EBC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68FB3-0879-4F60-1137-0A0A8B82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B8E32-CBF5-EEBB-FDE5-653D6EA8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A2B5-CA23-4347-9525-EFBFA299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6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BD8D6D-5549-167F-3429-18F4541B8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E3DE3-2ACA-9799-99D1-65F4DE6CB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F0CA1-525F-1889-6A8E-32C517DD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D3F1-19BF-4274-84B2-F4C2A6FD3EBC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F678A-4752-D0BA-A011-889BBD1A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82091-070E-DA70-0D27-BC9FF71A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A2B5-CA23-4347-9525-EFBFA299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80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:4 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banner"/>
          <p:cNvSpPr/>
          <p:nvPr userDrawn="1"/>
        </p:nvSpPr>
        <p:spPr>
          <a:xfrm>
            <a:off x="1" y="0"/>
            <a:ext cx="513721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4800" y="6553200"/>
            <a:ext cx="457200" cy="304800"/>
          </a:xfrm>
        </p:spPr>
        <p:txBody>
          <a:bodyPr/>
          <a:lstStyle/>
          <a:p>
            <a:fld id="{2D55A223-BDE3-4662-BD05-6BDBDD2782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isclaimer"/>
          <p:cNvSpPr>
            <a:spLocks noGrp="1"/>
          </p:cNvSpPr>
          <p:nvPr>
            <p:ph type="body" sz="quarter" idx="14"/>
          </p:nvPr>
        </p:nvSpPr>
        <p:spPr>
          <a:xfrm>
            <a:off x="457200" y="6553200"/>
            <a:ext cx="4680013" cy="304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FontTx/>
              <a:buNone/>
              <a:defRPr lang="en-US" sz="600" kern="6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Footnote"/>
          <p:cNvSpPr>
            <a:spLocks noGrp="1"/>
          </p:cNvSpPr>
          <p:nvPr>
            <p:ph type="body" sz="quarter" idx="13"/>
          </p:nvPr>
        </p:nvSpPr>
        <p:spPr>
          <a:xfrm>
            <a:off x="5594412" y="6172200"/>
            <a:ext cx="6140388" cy="31242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idebar Placeholder"/>
          <p:cNvSpPr>
            <a:spLocks noGrp="1"/>
          </p:cNvSpPr>
          <p:nvPr>
            <p:ph sz="quarter" idx="15"/>
          </p:nvPr>
        </p:nvSpPr>
        <p:spPr>
          <a:xfrm>
            <a:off x="457200" y="1600200"/>
            <a:ext cx="4222813" cy="4572000"/>
          </a:xfrm>
        </p:spPr>
        <p:txBody>
          <a:bodyPr anchor="t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idebar title"/>
          <p:cNvSpPr>
            <a:spLocks noGrp="1"/>
          </p:cNvSpPr>
          <p:nvPr>
            <p:ph type="body" sz="quarter" idx="16"/>
          </p:nvPr>
        </p:nvSpPr>
        <p:spPr>
          <a:xfrm>
            <a:off x="457200" y="410706"/>
            <a:ext cx="4222813" cy="8846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:4"/>
          <p:cNvSpPr>
            <a:spLocks noGrp="1"/>
          </p:cNvSpPr>
          <p:nvPr>
            <p:ph idx="1"/>
          </p:nvPr>
        </p:nvSpPr>
        <p:spPr>
          <a:xfrm>
            <a:off x="5594412" y="1600200"/>
            <a:ext cx="6140387" cy="45720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412" y="411480"/>
            <a:ext cx="6140387" cy="883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4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7968-791F-C759-B880-0C4A290E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68C3B-6AA6-7FC7-75B7-994823E1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25475-4EF6-1526-0396-E6C5AF6B3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D3F1-19BF-4274-84B2-F4C2A6FD3EBC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2DCC2-42DE-C4C9-0E92-BD5CAFCD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5FCA8-298E-EC32-F172-1FDBD1BB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A2B5-CA23-4347-9525-EFBFA299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7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5D0B-F4E5-80FE-F4CE-7E1AA040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D5B1F-5182-F78A-B0BA-C48C0010E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3B2DF-8428-3071-199B-6B5D8592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D3F1-19BF-4274-84B2-F4C2A6FD3EBC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0132D-5DE9-452A-5BD9-9D58F700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BF317-4F70-0F66-FFEE-14A22638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A2B5-CA23-4347-9525-EFBFA299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0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8E0A5-A269-C400-3AEE-CD45B403F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C675F-B93D-2A21-B7B6-6CBEDD4B7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8A2BD-20FD-6672-718F-1C76C1AFD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6D456-4F50-390F-FC9D-C3E3783F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D3F1-19BF-4274-84B2-F4C2A6FD3EBC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94632-61A2-0A85-9D31-7249C6C8E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571F2-BE2B-BDE0-81DE-75841A8C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A2B5-CA23-4347-9525-EFBFA299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1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BAE88-62FC-A3AB-EB65-8A080AD51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045FE-1A5E-7EA9-E93C-2364A9FF8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DD90F-AFE1-A786-EF6D-80F4C7C49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C6C17-C8B0-881C-FC23-5AADC136A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84DBD-F1DA-CEDE-8C9E-EF4960A5C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2DBE68-B530-1FFB-F017-5B8FD91B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D3F1-19BF-4274-84B2-F4C2A6FD3EBC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00D9F-B629-462B-D955-0BBCE705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4CA68F-EE9C-2142-E052-412D9059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A2B5-CA23-4347-9525-EFBFA299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3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6826-6E9E-89A4-2170-3263636F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63E52-E3CB-4602-19C8-50FF5B69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D3F1-19BF-4274-84B2-F4C2A6FD3EBC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A2D0E-5284-AEA6-213F-F01C39FE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4CE02-0F19-F5FA-611A-E4805812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A2B5-CA23-4347-9525-EFBFA299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3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F34A63-3D41-A35A-E150-D4464D4B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D3F1-19BF-4274-84B2-F4C2A6FD3EBC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DA3B0-552B-8801-0DEE-09ED994C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2A9EE-0B95-84D6-7F5F-10EEB55E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A2B5-CA23-4347-9525-EFBFA299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8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94AC-1CED-7C5F-7B55-CFE46216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ADF0C-B5C1-602D-5C71-F13D1469C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C1743-F3FB-DE22-5701-2C8D8581A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94729-E710-3F59-5392-F5713505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D3F1-19BF-4274-84B2-F4C2A6FD3EBC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2643B-B8CF-8259-A30B-2FF146E2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0904F-F9DC-6F56-C92D-93FD7E10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A2B5-CA23-4347-9525-EFBFA299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923B-D00C-0932-0422-B7284CF1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2C3FAD-5989-D514-E00F-E813E7511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2BFBE-5A2C-DF76-96E6-9B8B1D917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10113-498C-F938-8DCE-81801E71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D3F1-19BF-4274-84B2-F4C2A6FD3EBC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B9D0E-D8AA-D19E-BA7C-FE94F3DB6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3B0E5-F9AD-6B73-2503-E989FE0F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A2B5-CA23-4347-9525-EFBFA299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9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01822-7E14-08E1-EA02-07661A93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96BC1-B6CF-7D9C-F339-088C04821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6D541-CC99-BD94-2E4B-087523889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2D3F1-19BF-4274-84B2-F4C2A6FD3EBC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DF1A8-44C6-9F30-F0DB-B40C79EEC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EDA17-E775-AE4B-8FAF-DABB4CBB4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2A2B5-CA23-4347-9525-EFBFA299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5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C5115A-DC8D-4B85-B6D7-97265ED8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A223-BDE3-4662-BD05-6BDBDD27824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E37F223-83E3-438C-ACF4-BDB678B921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339B16-E585-4323-9BBC-43ADF87B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412" y="1363980"/>
            <a:ext cx="6140387" cy="480822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Diabetes Prevention and Hypertension Management Solutions</a:t>
            </a:r>
          </a:p>
          <a:p>
            <a:r>
              <a:rPr lang="en-US" sz="2400" dirty="0"/>
              <a:t>Personal health coach for one-on-one guidance</a:t>
            </a:r>
          </a:p>
          <a:p>
            <a:r>
              <a:rPr lang="en-US" sz="2400" dirty="0"/>
              <a:t>Small, private group of participants </a:t>
            </a:r>
            <a:br>
              <a:rPr lang="en-US" sz="2400" dirty="0"/>
            </a:br>
            <a:r>
              <a:rPr lang="en-US" sz="2400" dirty="0"/>
              <a:t>for support</a:t>
            </a:r>
          </a:p>
          <a:p>
            <a:r>
              <a:rPr lang="en-US" sz="2400" dirty="0"/>
              <a:t>Services covered as preventive with </a:t>
            </a:r>
            <a:br>
              <a:rPr lang="en-US" sz="2400" dirty="0"/>
            </a:br>
            <a:r>
              <a:rPr lang="en-US" sz="2400" dirty="0"/>
              <a:t>no out-of-pocket cost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0DEE6D-B4AC-4389-B40A-8FCE93C8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Omada</a:t>
            </a:r>
            <a:r>
              <a:rPr lang="en-US" sz="1500" baseline="100000" dirty="0">
                <a:solidFill>
                  <a:srgbClr val="0080C7"/>
                </a:solidFill>
              </a:rPr>
              <a:t>®</a:t>
            </a: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8D4FE49-2207-47CD-BB29-4E6EEA4AB094}"/>
              </a:ext>
            </a:extLst>
          </p:cNvPr>
          <p:cNvGrpSpPr/>
          <p:nvPr/>
        </p:nvGrpSpPr>
        <p:grpSpPr>
          <a:xfrm>
            <a:off x="133324" y="112147"/>
            <a:ext cx="4848457" cy="6745853"/>
            <a:chOff x="133324" y="112147"/>
            <a:chExt cx="4848457" cy="6745853"/>
          </a:xfrm>
        </p:grpSpPr>
        <p:pic>
          <p:nvPicPr>
            <p:cNvPr id="14" name="Shape 215">
              <a:extLst>
                <a:ext uri="{FF2B5EF4-FFF2-40B4-BE49-F238E27FC236}">
                  <a16:creationId xmlns:a16="http://schemas.microsoft.com/office/drawing/2014/main" id="{C37E3E91-02CF-41E0-9B3A-62991426524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033" y="112147"/>
              <a:ext cx="2614916" cy="1530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Shape 216">
              <a:extLst>
                <a:ext uri="{FF2B5EF4-FFF2-40B4-BE49-F238E27FC236}">
                  <a16:creationId xmlns:a16="http://schemas.microsoft.com/office/drawing/2014/main" id="{7075DEE4-B247-4CE3-89C1-290D6B96C3F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6402"/>
            <a:stretch/>
          </p:blipFill>
          <p:spPr>
            <a:xfrm>
              <a:off x="2227457" y="4626823"/>
              <a:ext cx="2754324" cy="22311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Shape 217">
              <a:extLst>
                <a:ext uri="{FF2B5EF4-FFF2-40B4-BE49-F238E27FC236}">
                  <a16:creationId xmlns:a16="http://schemas.microsoft.com/office/drawing/2014/main" id="{759A8097-E8AB-4D73-A485-F878C3921E8E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64734" y="1553915"/>
              <a:ext cx="2163109" cy="2163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Shape 218">
              <a:extLst>
                <a:ext uri="{FF2B5EF4-FFF2-40B4-BE49-F238E27FC236}">
                  <a16:creationId xmlns:a16="http://schemas.microsoft.com/office/drawing/2014/main" id="{C822739D-BB4F-4ED9-912F-2E23D48AC506}"/>
                </a:ext>
              </a:extLst>
            </p:cNvPr>
            <p:cNvSpPr/>
            <p:nvPr/>
          </p:nvSpPr>
          <p:spPr>
            <a:xfrm>
              <a:off x="1402803" y="1565455"/>
              <a:ext cx="935504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INTERACTIVE LESSONS</a:t>
              </a:r>
              <a:endParaRPr sz="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219">
              <a:extLst>
                <a:ext uri="{FF2B5EF4-FFF2-40B4-BE49-F238E27FC236}">
                  <a16:creationId xmlns:a16="http://schemas.microsoft.com/office/drawing/2014/main" id="{1CBC306C-DCC5-4963-89B7-BC4314072CF7}"/>
                </a:ext>
              </a:extLst>
            </p:cNvPr>
            <p:cNvSpPr/>
            <p:nvPr/>
          </p:nvSpPr>
          <p:spPr>
            <a:xfrm>
              <a:off x="1550652" y="2467861"/>
              <a:ext cx="628905" cy="331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DATA SCIENCE</a:t>
              </a:r>
              <a:endParaRPr sz="800"/>
            </a:p>
          </p:txBody>
        </p:sp>
        <p:sp>
          <p:nvSpPr>
            <p:cNvPr id="19" name="Shape 220">
              <a:extLst>
                <a:ext uri="{FF2B5EF4-FFF2-40B4-BE49-F238E27FC236}">
                  <a16:creationId xmlns:a16="http://schemas.microsoft.com/office/drawing/2014/main" id="{2A390D4D-515E-4DEF-97E9-DABF69E9B362}"/>
                </a:ext>
              </a:extLst>
            </p:cNvPr>
            <p:cNvSpPr/>
            <p:nvPr/>
          </p:nvSpPr>
          <p:spPr>
            <a:xfrm>
              <a:off x="2053666" y="3901274"/>
              <a:ext cx="923333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SMART TECHNOLOGY</a:t>
              </a:r>
              <a:endPara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21">
              <a:extLst>
                <a:ext uri="{FF2B5EF4-FFF2-40B4-BE49-F238E27FC236}">
                  <a16:creationId xmlns:a16="http://schemas.microsoft.com/office/drawing/2014/main" id="{BA29A390-0D14-4CCA-9689-0ED63FA3689C}"/>
                </a:ext>
              </a:extLst>
            </p:cNvPr>
            <p:cNvSpPr/>
            <p:nvPr/>
          </p:nvSpPr>
          <p:spPr>
            <a:xfrm>
              <a:off x="3068208" y="4356965"/>
              <a:ext cx="1160737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PROFESSIONAL HEALTH COACH</a:t>
              </a:r>
              <a:endParaRPr sz="800"/>
            </a:p>
          </p:txBody>
        </p:sp>
        <p:cxnSp>
          <p:nvCxnSpPr>
            <p:cNvPr id="21" name="Shape 224">
              <a:extLst>
                <a:ext uri="{FF2B5EF4-FFF2-40B4-BE49-F238E27FC236}">
                  <a16:creationId xmlns:a16="http://schemas.microsoft.com/office/drawing/2014/main" id="{5FC92BC0-787C-40D0-8861-4CC7BDC6595B}"/>
                </a:ext>
              </a:extLst>
            </p:cNvPr>
            <p:cNvCxnSpPr/>
            <p:nvPr/>
          </p:nvCxnSpPr>
          <p:spPr>
            <a:xfrm flipV="1">
              <a:off x="2259503" y="1112617"/>
              <a:ext cx="0" cy="751308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2" name="Shape 225">
              <a:extLst>
                <a:ext uri="{FF2B5EF4-FFF2-40B4-BE49-F238E27FC236}">
                  <a16:creationId xmlns:a16="http://schemas.microsoft.com/office/drawing/2014/main" id="{A3ED4093-37F0-46D6-894F-70FCDE1FEA83}"/>
                </a:ext>
              </a:extLst>
            </p:cNvPr>
            <p:cNvCxnSpPr/>
            <p:nvPr/>
          </p:nvCxnSpPr>
          <p:spPr>
            <a:xfrm rot="10800000">
              <a:off x="2976999" y="3438207"/>
              <a:ext cx="0" cy="719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3" name="Shape 226">
              <a:extLst>
                <a:ext uri="{FF2B5EF4-FFF2-40B4-BE49-F238E27FC236}">
                  <a16:creationId xmlns:a16="http://schemas.microsoft.com/office/drawing/2014/main" id="{0BC88F1A-6197-490B-ACFC-6E477CDBE16E}"/>
                </a:ext>
              </a:extLst>
            </p:cNvPr>
            <p:cNvCxnSpPr/>
            <p:nvPr/>
          </p:nvCxnSpPr>
          <p:spPr>
            <a:xfrm flipV="1">
              <a:off x="4283521" y="4393125"/>
              <a:ext cx="0" cy="863464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24" name="Shape 227">
              <a:extLst>
                <a:ext uri="{FF2B5EF4-FFF2-40B4-BE49-F238E27FC236}">
                  <a16:creationId xmlns:a16="http://schemas.microsoft.com/office/drawing/2014/main" id="{63E8A9D9-425D-44F6-AD3D-78E728417523}"/>
                </a:ext>
              </a:extLst>
            </p:cNvPr>
            <p:cNvSpPr/>
            <p:nvPr/>
          </p:nvSpPr>
          <p:spPr>
            <a:xfrm>
              <a:off x="1658857" y="3879197"/>
              <a:ext cx="109728" cy="109728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" name="Shape 228">
              <a:extLst>
                <a:ext uri="{FF2B5EF4-FFF2-40B4-BE49-F238E27FC236}">
                  <a16:creationId xmlns:a16="http://schemas.microsoft.com/office/drawing/2014/main" id="{47553FE5-636A-421C-B2A2-B6ADB7249A1E}"/>
                </a:ext>
              </a:extLst>
            </p:cNvPr>
            <p:cNvCxnSpPr/>
            <p:nvPr/>
          </p:nvCxnSpPr>
          <p:spPr>
            <a:xfrm rot="10800000">
              <a:off x="1838864" y="2842414"/>
              <a:ext cx="0" cy="5202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grpSp>
          <p:nvGrpSpPr>
            <p:cNvPr id="26" name="Shape 229">
              <a:extLst>
                <a:ext uri="{FF2B5EF4-FFF2-40B4-BE49-F238E27FC236}">
                  <a16:creationId xmlns:a16="http://schemas.microsoft.com/office/drawing/2014/main" id="{94E96226-B13A-4AD9-B8C0-4AEA0787B6C7}"/>
                </a:ext>
              </a:extLst>
            </p:cNvPr>
            <p:cNvGrpSpPr/>
            <p:nvPr/>
          </p:nvGrpSpPr>
          <p:grpSpPr>
            <a:xfrm>
              <a:off x="311267" y="4393125"/>
              <a:ext cx="2390450" cy="2464875"/>
              <a:chOff x="4325148" y="2382697"/>
              <a:chExt cx="2713030" cy="2797498"/>
            </a:xfrm>
          </p:grpSpPr>
          <p:pic>
            <p:nvPicPr>
              <p:cNvPr id="27" name="Shape 230">
                <a:extLst>
                  <a:ext uri="{FF2B5EF4-FFF2-40B4-BE49-F238E27FC236}">
                    <a16:creationId xmlns:a16="http://schemas.microsoft.com/office/drawing/2014/main" id="{FE03E4E7-1534-4666-AC5A-E2FE6EDC5A99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3720" r="-1367" b="26438"/>
              <a:stretch/>
            </p:blipFill>
            <p:spPr>
              <a:xfrm>
                <a:off x="4325148" y="2382697"/>
                <a:ext cx="2713030" cy="27974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Shape 231">
                <a:extLst>
                  <a:ext uri="{FF2B5EF4-FFF2-40B4-BE49-F238E27FC236}">
                    <a16:creationId xmlns:a16="http://schemas.microsoft.com/office/drawing/2014/main" id="{1C31C0F9-06D7-41A6-884C-535329F297A1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b="10849"/>
              <a:stretch/>
            </p:blipFill>
            <p:spPr>
              <a:xfrm>
                <a:off x="4599124" y="2797464"/>
                <a:ext cx="2004595" cy="23827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29" name="Shape 232">
              <a:extLst>
                <a:ext uri="{FF2B5EF4-FFF2-40B4-BE49-F238E27FC236}">
                  <a16:creationId xmlns:a16="http://schemas.microsoft.com/office/drawing/2014/main" id="{2823D70B-527C-4C31-BCAB-96DB44FF6103}"/>
                </a:ext>
              </a:extLst>
            </p:cNvPr>
            <p:cNvCxnSpPr/>
            <p:nvPr/>
          </p:nvCxnSpPr>
          <p:spPr>
            <a:xfrm rot="10800000">
              <a:off x="710943" y="3932239"/>
              <a:ext cx="0" cy="4803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30" name="Shape 233">
              <a:extLst>
                <a:ext uri="{FF2B5EF4-FFF2-40B4-BE49-F238E27FC236}">
                  <a16:creationId xmlns:a16="http://schemas.microsoft.com/office/drawing/2014/main" id="{BE1ABE80-0BA7-430C-982A-9CFD6291436B}"/>
                </a:ext>
              </a:extLst>
            </p:cNvPr>
            <p:cNvSpPr/>
            <p:nvPr/>
          </p:nvSpPr>
          <p:spPr>
            <a:xfrm>
              <a:off x="503403" y="3584051"/>
              <a:ext cx="8994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SUPPORT </a:t>
              </a:r>
              <a:endPara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GROUP</a:t>
              </a:r>
              <a:endPara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227">
              <a:extLst>
                <a:ext uri="{FF2B5EF4-FFF2-40B4-BE49-F238E27FC236}">
                  <a16:creationId xmlns:a16="http://schemas.microsoft.com/office/drawing/2014/main" id="{C146E4AD-F22C-4E1D-B688-DA793FE0276F}"/>
                </a:ext>
              </a:extLst>
            </p:cNvPr>
            <p:cNvSpPr/>
            <p:nvPr/>
          </p:nvSpPr>
          <p:spPr>
            <a:xfrm>
              <a:off x="497803" y="2186728"/>
              <a:ext cx="109728" cy="109728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227">
              <a:extLst>
                <a:ext uri="{FF2B5EF4-FFF2-40B4-BE49-F238E27FC236}">
                  <a16:creationId xmlns:a16="http://schemas.microsoft.com/office/drawing/2014/main" id="{213F47FC-0D9F-43D7-AACF-F077AD55B83A}"/>
                </a:ext>
              </a:extLst>
            </p:cNvPr>
            <p:cNvSpPr/>
            <p:nvPr/>
          </p:nvSpPr>
          <p:spPr>
            <a:xfrm>
              <a:off x="3427382" y="1112617"/>
              <a:ext cx="109728" cy="109728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227">
              <a:extLst>
                <a:ext uri="{FF2B5EF4-FFF2-40B4-BE49-F238E27FC236}">
                  <a16:creationId xmlns:a16="http://schemas.microsoft.com/office/drawing/2014/main" id="{837C5036-4530-429A-80D4-5639360103EF}"/>
                </a:ext>
              </a:extLst>
            </p:cNvPr>
            <p:cNvSpPr/>
            <p:nvPr/>
          </p:nvSpPr>
          <p:spPr>
            <a:xfrm>
              <a:off x="133324" y="6328410"/>
              <a:ext cx="109728" cy="109728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227">
              <a:extLst>
                <a:ext uri="{FF2B5EF4-FFF2-40B4-BE49-F238E27FC236}">
                  <a16:creationId xmlns:a16="http://schemas.microsoft.com/office/drawing/2014/main" id="{5F5D9CB3-0413-45A4-A0BF-3C404752C365}"/>
                </a:ext>
              </a:extLst>
            </p:cNvPr>
            <p:cNvSpPr/>
            <p:nvPr/>
          </p:nvSpPr>
          <p:spPr>
            <a:xfrm>
              <a:off x="4539362" y="3885060"/>
              <a:ext cx="109728" cy="109728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227">
              <a:extLst>
                <a:ext uri="{FF2B5EF4-FFF2-40B4-BE49-F238E27FC236}">
                  <a16:creationId xmlns:a16="http://schemas.microsoft.com/office/drawing/2014/main" id="{A4F13D9C-162E-45C5-B754-94ECFD06E02E}"/>
                </a:ext>
              </a:extLst>
            </p:cNvPr>
            <p:cNvSpPr/>
            <p:nvPr/>
          </p:nvSpPr>
          <p:spPr>
            <a:xfrm>
              <a:off x="4071314" y="243812"/>
              <a:ext cx="109728" cy="109728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2B4BD958-BC56-4A28-91D7-C2C60BCCEAB6}"/>
              </a:ext>
            </a:extLst>
          </p:cNvPr>
          <p:cNvSpPr txBox="1">
            <a:spLocks/>
          </p:cNvSpPr>
          <p:nvPr/>
        </p:nvSpPr>
        <p:spPr>
          <a:xfrm>
            <a:off x="5594411" y="6553200"/>
            <a:ext cx="6140389" cy="3048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Tx/>
              <a:buNone/>
              <a:defRPr lang="en-US" sz="600" kern="6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29768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b="0" dirty="0"/>
              <a:t>Omada is an independent company that provides chronic disease prevention solutions for Blue Cross and ‭Blue Shield of Texas. Omada is solely responsible for the products and services that it provides.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400A2-3B9C-876C-8316-2945DE6FF1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7100" y="4960574"/>
            <a:ext cx="3398815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2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2513295-34d7-4ce7-95f0-d6d90e122a36}" enabled="1" method="Standard" siteId="{2e0cb644-c094-41d7-ab3d-43201da2443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Widescreen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Omada®</vt:lpstr>
    </vt:vector>
  </TitlesOfParts>
  <Company>HCSC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Omada®</dc:title>
  <dc:creator>Joyce Thompson</dc:creator>
  <cp:lastModifiedBy>Yancey, Marita</cp:lastModifiedBy>
  <cp:revision>1</cp:revision>
  <dcterms:created xsi:type="dcterms:W3CDTF">2023-07-03T19:27:44Z</dcterms:created>
  <dcterms:modified xsi:type="dcterms:W3CDTF">2023-07-08T04:51:32Z</dcterms:modified>
</cp:coreProperties>
</file>